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2" r:id="rId5"/>
    <p:sldId id="274" r:id="rId6"/>
    <p:sldId id="275" r:id="rId7"/>
    <p:sldId id="259" r:id="rId8"/>
    <p:sldId id="260" r:id="rId9"/>
    <p:sldId id="279" r:id="rId10"/>
    <p:sldId id="285" r:id="rId11"/>
    <p:sldId id="280" r:id="rId12"/>
    <p:sldId id="281" r:id="rId13"/>
    <p:sldId id="282" r:id="rId14"/>
    <p:sldId id="26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Please read the board!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23" y="-32782"/>
            <a:ext cx="4419983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4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59963-6678-4CAE-87C1-04018282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>
                <a:solidFill>
                  <a:srgbClr val="FF0000"/>
                </a:solidFill>
              </a:rPr>
              <a:t>Tragedy</a:t>
            </a:r>
            <a:r>
              <a:rPr lang="en-US" dirty="0"/>
              <a:t> of the </a:t>
            </a:r>
            <a:r>
              <a:rPr lang="en-US" dirty="0">
                <a:solidFill>
                  <a:srgbClr val="0070C0"/>
                </a:solidFill>
              </a:rPr>
              <a:t>Commons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Success</a:t>
            </a:r>
            <a:r>
              <a:rPr lang="en-US" dirty="0">
                <a:solidFill>
                  <a:srgbClr val="0070C0"/>
                </a:solidFill>
              </a:rPr>
              <a:t> of the Commons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7E6B47-3E62-456C-B255-6FB03B781B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Protection and help for</a:t>
            </a:r>
          </a:p>
          <a:p>
            <a:r>
              <a:rPr lang="en-US" sz="3200" strike="sngStrike" dirty="0">
                <a:solidFill>
                  <a:srgbClr val="FF0000"/>
                </a:solidFill>
              </a:rPr>
              <a:t>Harm</a:t>
            </a:r>
            <a:r>
              <a:rPr lang="en-US" sz="3200" strike="sngStrike" dirty="0"/>
              <a:t> to </a:t>
            </a:r>
            <a:r>
              <a:rPr lang="en-US" sz="3200" dirty="0">
                <a:solidFill>
                  <a:srgbClr val="0070C0"/>
                </a:solidFill>
              </a:rPr>
              <a:t>shared resources </a:t>
            </a:r>
            <a:r>
              <a:rPr lang="en-US" sz="3200" dirty="0"/>
              <a:t>because of individual actions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03D569B-AFE4-4668-AD63-1F1D75BECD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8869" y="2125663"/>
            <a:ext cx="37782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282BC-4235-4D1C-999D-029376AA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CF7D15-10E5-48E6-8BEC-1CCD2FBD84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Trash on the street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AB3F71-1476-426D-B66C-867A31E11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400077"/>
            <a:ext cx="4313238" cy="32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41BEC-3C35-4E08-8C24-670493BF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EDE463-ABBE-40AF-9FD2-C60143B5CA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Toxin</a:t>
            </a:r>
            <a:r>
              <a:rPr lang="en-US" sz="3200" dirty="0"/>
              <a:t> used to kill animals or plants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BCF6A61-DE38-4CDD-8381-5C80F7735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3076" y="624110"/>
            <a:ext cx="4313238" cy="22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8A08C-0BA9-485C-A974-BA253262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Biomagnification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E4AEC5-980B-4350-8545-457776D8F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392" y="2133600"/>
            <a:ext cx="3617844" cy="37776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Accumulation</a:t>
            </a:r>
            <a:r>
              <a:rPr lang="en-US" sz="3600" dirty="0"/>
              <a:t> of toxin as it moves up the food chain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BBE5D7-754F-4BEA-9DD5-FC8F465F5E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0295" y="1905000"/>
            <a:ext cx="6493240" cy="31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9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 of the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26995"/>
            <a:ext cx="8915400" cy="4584227"/>
          </a:xfrm>
        </p:spPr>
        <p:txBody>
          <a:bodyPr>
            <a:normAutofit/>
          </a:bodyPr>
          <a:lstStyle/>
          <a:p>
            <a:r>
              <a:rPr lang="en-US" sz="3200" dirty="0"/>
              <a:t>The ruin of commonly shared resources when individuals use more than their fair share.</a:t>
            </a:r>
          </a:p>
          <a:p>
            <a:r>
              <a:rPr lang="en-US" sz="3200" dirty="0"/>
              <a:t>When no one owns a resource, it is more likely to be hurt.</a:t>
            </a:r>
          </a:p>
          <a:p>
            <a:r>
              <a:rPr lang="en-US" sz="3200" dirty="0"/>
              <a:t>Examples of commonly shared resources: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97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>
            <a:normAutofit/>
          </a:bodyPr>
          <a:lstStyle/>
          <a:p>
            <a:r>
              <a:rPr lang="en-US" sz="4000" dirty="0"/>
              <a:t>Litter in Galveston Bay is an example of the Tragedy of the Commons.  </a:t>
            </a:r>
          </a:p>
          <a:p>
            <a:r>
              <a:rPr lang="en-US" sz="4000" dirty="0"/>
              <a:t>We can stop the Tragedy:  Each of us helps or harms the Bay a little bit.  It adds up!</a:t>
            </a:r>
          </a:p>
        </p:txBody>
      </p:sp>
    </p:spTree>
    <p:extLst>
      <p:ext uri="{BB962C8B-B14F-4D97-AF65-F5344CB8AC3E}">
        <p14:creationId xmlns:p14="http://schemas.microsoft.com/office/powerpoint/2010/main" val="38311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we’re “going fishing”!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21" y="1670631"/>
            <a:ext cx="4419668" cy="48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Each team will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 blue box with beans</a:t>
            </a:r>
          </a:p>
          <a:p>
            <a:r>
              <a:rPr lang="en-US" sz="4800" dirty="0"/>
              <a:t>4 sets of directions</a:t>
            </a:r>
          </a:p>
          <a:p>
            <a:r>
              <a:rPr lang="en-US" sz="4800" dirty="0"/>
              <a:t>1 Fish Data Table</a:t>
            </a:r>
          </a:p>
        </p:txBody>
      </p:sp>
    </p:spTree>
    <p:extLst>
      <p:ext uri="{BB962C8B-B14F-4D97-AF65-F5344CB8AC3E}">
        <p14:creationId xmlns:p14="http://schemas.microsoft.com/office/powerpoint/2010/main" val="346207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directions:  Create a strategy to maximize your profits!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EABC55-3B5C-4D7A-9D2B-FC9EFF01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94" y="2187551"/>
            <a:ext cx="3631681" cy="39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7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fish!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8DFE7BF6-6F47-4D5B-BB99-3464C79D0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1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return all materials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1025" y="2133600"/>
            <a:ext cx="347177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 of the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chemeClr val="accent1"/>
                </a:solidFill>
              </a:rPr>
              <a:t>ruin</a:t>
            </a:r>
            <a:r>
              <a:rPr lang="en-US" sz="3600" dirty="0"/>
              <a:t> of commonly </a:t>
            </a:r>
            <a:r>
              <a:rPr lang="en-US" sz="4000" b="1" dirty="0"/>
              <a:t>shared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1"/>
                </a:solidFill>
              </a:rPr>
              <a:t>resources</a:t>
            </a:r>
            <a:r>
              <a:rPr lang="en-US" sz="3600" dirty="0"/>
              <a:t> when individuals use more than their fair share.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93" y="3835534"/>
            <a:ext cx="283464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1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are </a:t>
            </a:r>
            <a:r>
              <a:rPr lang="en-US" dirty="0">
                <a:solidFill>
                  <a:schemeClr val="accent1"/>
                </a:solidFill>
              </a:rPr>
              <a:t>commonly </a:t>
            </a:r>
            <a:r>
              <a:rPr lang="en-US" dirty="0">
                <a:solidFill>
                  <a:srgbClr val="00B0F0"/>
                </a:solidFill>
              </a:rPr>
              <a:t>shared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Cows on a family ranch</a:t>
            </a:r>
          </a:p>
          <a:p>
            <a:r>
              <a:rPr lang="en-US" sz="2400" dirty="0"/>
              <a:t>The atmosphere</a:t>
            </a:r>
          </a:p>
          <a:p>
            <a:r>
              <a:rPr lang="en-US" sz="2400" dirty="0"/>
              <a:t>Fish in the ocean</a:t>
            </a:r>
          </a:p>
          <a:p>
            <a:r>
              <a:rPr lang="en-US" sz="2400" dirty="0"/>
              <a:t>Galveston Bay</a:t>
            </a:r>
          </a:p>
          <a:p>
            <a:r>
              <a:rPr lang="en-US" sz="2400" dirty="0"/>
              <a:t>Your bedroom</a:t>
            </a:r>
          </a:p>
          <a:p>
            <a:r>
              <a:rPr lang="en-US" sz="2400" dirty="0"/>
              <a:t>Ms. Klein’s house</a:t>
            </a:r>
          </a:p>
          <a:p>
            <a:r>
              <a:rPr lang="en-US" sz="2400" dirty="0"/>
              <a:t>The Westside Commons</a:t>
            </a:r>
          </a:p>
          <a:p>
            <a:r>
              <a:rPr lang="en-US" sz="2400" dirty="0"/>
              <a:t>A farmer’s land</a:t>
            </a:r>
          </a:p>
        </p:txBody>
      </p:sp>
    </p:spTree>
    <p:extLst>
      <p:ext uri="{BB962C8B-B14F-4D97-AF65-F5344CB8AC3E}">
        <p14:creationId xmlns:p14="http://schemas.microsoft.com/office/powerpoint/2010/main" val="400821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59963-6678-4CAE-87C1-04018282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Tragedy</a:t>
            </a:r>
            <a:r>
              <a:rPr lang="en-US" dirty="0"/>
              <a:t> of the </a:t>
            </a:r>
            <a:r>
              <a:rPr lang="en-US" dirty="0">
                <a:solidFill>
                  <a:srgbClr val="0070C0"/>
                </a:solidFill>
              </a:rPr>
              <a:t>Commons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7E6B47-3E62-456C-B255-6FB03B781B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Harm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0070C0"/>
                </a:solidFill>
              </a:rPr>
              <a:t>shared resources </a:t>
            </a:r>
            <a:r>
              <a:rPr lang="en-US" sz="3200" dirty="0"/>
              <a:t>because of individual actions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33BA23C-8D81-4740-9C4D-84DB69FE3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43" y="2015295"/>
            <a:ext cx="4514544" cy="36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07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1059</TotalTime>
  <Words>227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Welcome!  </vt:lpstr>
      <vt:lpstr>Today we’re “going fishing”!</vt:lpstr>
      <vt:lpstr>Each team will need:</vt:lpstr>
      <vt:lpstr>Reading directions:  Create a strategy to maximize your profits!</vt:lpstr>
      <vt:lpstr>Let’s fish!</vt:lpstr>
      <vt:lpstr>Please return all materials</vt:lpstr>
      <vt:lpstr>Tragedy of the Commons</vt:lpstr>
      <vt:lpstr>Which are commonly shared resources?</vt:lpstr>
      <vt:lpstr>Tragedy of the Commons </vt:lpstr>
      <vt:lpstr>Tragedy of the Commons Success of the Commons </vt:lpstr>
      <vt:lpstr>Litter</vt:lpstr>
      <vt:lpstr>Pesticide</vt:lpstr>
      <vt:lpstr>Biomagnification</vt:lpstr>
      <vt:lpstr>Tragedy of the Commons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Klein, Carolyn B</dc:creator>
  <cp:lastModifiedBy>CEC-7</cp:lastModifiedBy>
  <cp:revision>18</cp:revision>
  <dcterms:created xsi:type="dcterms:W3CDTF">2016-01-06T14:51:33Z</dcterms:created>
  <dcterms:modified xsi:type="dcterms:W3CDTF">2018-07-30T15:21:58Z</dcterms:modified>
</cp:coreProperties>
</file>