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94" r:id="rId2"/>
    <p:sldId id="295" r:id="rId3"/>
    <p:sldId id="296" r:id="rId4"/>
    <p:sldId id="297" r:id="rId5"/>
    <p:sldId id="298" r:id="rId6"/>
    <p:sldId id="261" r:id="rId7"/>
    <p:sldId id="305" r:id="rId8"/>
    <p:sldId id="300" r:id="rId9"/>
    <p:sldId id="301" r:id="rId10"/>
    <p:sldId id="302" r:id="rId11"/>
    <p:sldId id="303" r:id="rId12"/>
    <p:sldId id="283" r:id="rId13"/>
    <p:sldId id="285" r:id="rId14"/>
    <p:sldId id="284" r:id="rId15"/>
    <p:sldId id="306" r:id="rId16"/>
    <p:sldId id="288" r:id="rId17"/>
    <p:sldId id="279" r:id="rId18"/>
    <p:sldId id="258" r:id="rId19"/>
    <p:sldId id="263" r:id="rId20"/>
    <p:sldId id="264" r:id="rId21"/>
    <p:sldId id="259" r:id="rId22"/>
    <p:sldId id="273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EC118-404E-4E78-BDDF-21EAA9F77CD4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A292E-E00C-498C-A096-CA9D92B9F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4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Tributaries classified from the mouth of a water body back upstream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5A473B-01F5-4655-892C-25217E291867}" type="slidenum">
              <a:rPr 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3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Tributaries classified from the mouth of a water body back upstream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5A473B-01F5-4655-892C-25217E291867}" type="slidenum">
              <a:rPr 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5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Tributaries classified from the mouth of a water body back upstream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5A473B-01F5-4655-892C-25217E291867}" type="slidenum">
              <a:rPr lang="en-US">
                <a:latin typeface="Calibri" panose="020F0502020204030204" pitchFamily="34" charset="0"/>
              </a:rPr>
              <a:pPr eaLnBrk="1" hangingPunct="1"/>
              <a:t>8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17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Tributaries classified from the mouth of a water body back upstream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5A473B-01F5-4655-892C-25217E291867}" type="slidenum">
              <a:rPr 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8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Tributaries classified from the mouth of a water body back upstream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5A473B-01F5-4655-892C-25217E291867}" type="slidenum">
              <a:rPr lang="en-US">
                <a:latin typeface="Calibri" panose="020F0502020204030204" pitchFamily="34" charset="0"/>
              </a:rPr>
              <a:pPr eaLnBrk="1" hangingPunct="1"/>
              <a:t>10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60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Tributaries classified from the mouth of a water body back upstream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5A473B-01F5-4655-892C-25217E291867}" type="slidenum">
              <a:rPr lang="en-US">
                <a:latin typeface="Calibri" panose="020F0502020204030204" pitchFamily="34" charset="0"/>
              </a:rPr>
              <a:pPr eaLnBrk="1" hangingPunct="1"/>
              <a:t>11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3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4816465" cy="1596177"/>
          </a:xfrm>
        </p:spPr>
        <p:txBody>
          <a:bodyPr/>
          <a:lstStyle/>
          <a:p>
            <a:r>
              <a:rPr lang="en-US" dirty="0"/>
              <a:t>Welcome!  </a:t>
            </a:r>
          </a:p>
        </p:txBody>
      </p:sp>
      <p:sp>
        <p:nvSpPr>
          <p:cNvPr id="3" name="Subtitle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Guess which way the water is going!</a:t>
            </a:r>
          </a:p>
          <a:p>
            <a:r>
              <a:rPr lang="en-US" sz="3600" dirty="0"/>
              <a:t>How do you know?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06" y="137160"/>
            <a:ext cx="6045838" cy="5501639"/>
          </a:xfrm>
        </p:spPr>
      </p:pic>
    </p:spTree>
    <p:extLst>
      <p:ext uri="{BB962C8B-B14F-4D97-AF65-F5344CB8AC3E}">
        <p14:creationId xmlns:p14="http://schemas.microsoft.com/office/powerpoint/2010/main" val="400463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sz="40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4" y="304800"/>
            <a:ext cx="10058400" cy="56769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Tributary </a:t>
            </a:r>
            <a:r>
              <a:rPr lang="en-US" sz="2800" dirty="0"/>
              <a:t>– smaller stream that goes into a larger stream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958CB7-E0A5-421E-B530-9D2C48B3D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4" y="988690"/>
            <a:ext cx="5836079" cy="3969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26CFB7-19FB-4511-9667-813B4EAA5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35" y="1537252"/>
            <a:ext cx="5479856" cy="49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17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sz="40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4" y="304800"/>
            <a:ext cx="10058400" cy="56769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endParaRPr lang="en-US" sz="2800" dirty="0"/>
          </a:p>
          <a:p>
            <a:pPr eaLnBrk="1" hangingPunct="1"/>
            <a:r>
              <a:rPr lang="en-US" sz="3600" dirty="0">
                <a:solidFill>
                  <a:srgbClr val="FF0000"/>
                </a:solidFill>
              </a:rPr>
              <a:t>Confluence – where two tributaries/rivers meet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6AAC20-D6AF-41EC-9DA4-B79B2AE81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895" y="2147322"/>
            <a:ext cx="5637297" cy="3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115122"/>
          </a:xfrm>
        </p:spPr>
        <p:txBody>
          <a:bodyPr>
            <a:normAutofit/>
          </a:bodyPr>
          <a:lstStyle/>
          <a:p>
            <a:r>
              <a:rPr lang="en-US" dirty="0"/>
              <a:t>Confluence of tributaries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34812" y="853247"/>
            <a:ext cx="8122376" cy="55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45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45327"/>
            <a:ext cx="10364451" cy="903249"/>
          </a:xfrm>
        </p:spPr>
        <p:txBody>
          <a:bodyPr/>
          <a:lstStyle/>
          <a:p>
            <a:r>
              <a:rPr lang="en-US" dirty="0"/>
              <a:t>Confluence of tributaries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59727" y="1313194"/>
            <a:ext cx="9378359" cy="52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38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87288" y="970156"/>
            <a:ext cx="7560230" cy="5720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5B211D-26FD-4917-A719-1165885017AA}"/>
              </a:ext>
            </a:extLst>
          </p:cNvPr>
          <p:cNvSpPr/>
          <p:nvPr/>
        </p:nvSpPr>
        <p:spPr>
          <a:xfrm>
            <a:off x="2398643" y="1404730"/>
            <a:ext cx="874644" cy="397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5FC5F9B-D1A1-4BD9-9A3E-EBC9E3B31302}"/>
              </a:ext>
            </a:extLst>
          </p:cNvPr>
          <p:cNvSpPr/>
          <p:nvPr/>
        </p:nvSpPr>
        <p:spPr>
          <a:xfrm>
            <a:off x="6533322" y="5393635"/>
            <a:ext cx="1537252" cy="3710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6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644640" y="426720"/>
            <a:ext cx="4632960" cy="6252376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/>
              <a:t>Three tricks:</a:t>
            </a:r>
          </a:p>
          <a:p>
            <a:r>
              <a:rPr lang="en-US" sz="3900" dirty="0"/>
              <a:t>Big body of water (ocean/bay) is the mouth</a:t>
            </a:r>
          </a:p>
          <a:p>
            <a:r>
              <a:rPr lang="en-US" sz="3900" dirty="0"/>
              <a:t>Confluence of tributaries makes arrow pointing downstream</a:t>
            </a:r>
          </a:p>
          <a:p>
            <a:r>
              <a:rPr lang="en-US" sz="3900" dirty="0"/>
              <a:t>“dead ends” are the sources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anJacinto_Water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"/>
            <a:ext cx="6391141" cy="58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11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954156"/>
          </a:xfrm>
        </p:spPr>
        <p:txBody>
          <a:bodyPr>
            <a:normAutofit fontScale="90000"/>
          </a:bodyPr>
          <a:lstStyle/>
          <a:p>
            <a:r>
              <a:rPr lang="en-US" dirty="0"/>
              <a:t>Now let’s try this with maps!</a:t>
            </a:r>
            <a:br>
              <a:rPr lang="en-US" dirty="0"/>
            </a:br>
            <a:r>
              <a:rPr lang="en-US" dirty="0"/>
              <a:t>Paste labels to board</a:t>
            </a:r>
          </a:p>
        </p:txBody>
      </p:sp>
      <p:pic>
        <p:nvPicPr>
          <p:cNvPr id="5" name="Picture 5" descr="SanJacinto_Watershed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05" y="954157"/>
            <a:ext cx="6058219" cy="551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5483B4-914C-4935-AB5E-4F7A6C44801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0" y="618517"/>
            <a:ext cx="11834680" cy="499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06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76" y="63449"/>
            <a:ext cx="8334611" cy="644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16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40170" y="29279"/>
            <a:ext cx="5535940" cy="64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14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Model – where will the water go?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1691640"/>
            <a:ext cx="5105400" cy="4099559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Why does it move that way?</a:t>
            </a:r>
          </a:p>
        </p:txBody>
      </p:sp>
    </p:spTree>
    <p:extLst>
      <p:ext uri="{BB962C8B-B14F-4D97-AF65-F5344CB8AC3E}">
        <p14:creationId xmlns:p14="http://schemas.microsoft.com/office/powerpoint/2010/main" val="2720685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66683" y="236381"/>
            <a:ext cx="4740194" cy="61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59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211282"/>
            <a:ext cx="5289550" cy="57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2776"/>
            <a:ext cx="5684519" cy="6124393"/>
          </a:xfrm>
        </p:spPr>
      </p:pic>
    </p:spTree>
    <p:extLst>
      <p:ext uri="{BB962C8B-B14F-4D97-AF65-F5344CB8AC3E}">
        <p14:creationId xmlns:p14="http://schemas.microsoft.com/office/powerpoint/2010/main" val="400141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marker to label these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643270"/>
            <a:ext cx="10363826" cy="5009321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Watershed boundary</a:t>
            </a:r>
          </a:p>
          <a:p>
            <a:r>
              <a:rPr lang="en-US" sz="4000" dirty="0"/>
              <a:t>Upstream</a:t>
            </a:r>
          </a:p>
          <a:p>
            <a:r>
              <a:rPr lang="en-US" sz="4000" dirty="0"/>
              <a:t>Downstream</a:t>
            </a:r>
          </a:p>
          <a:p>
            <a:r>
              <a:rPr lang="en-US" sz="4000" dirty="0"/>
              <a:t>River mouth</a:t>
            </a:r>
          </a:p>
          <a:p>
            <a:r>
              <a:rPr lang="en-US" sz="4000" dirty="0"/>
              <a:t>River source</a:t>
            </a:r>
          </a:p>
          <a:p>
            <a:r>
              <a:rPr lang="en-US" sz="4000" dirty="0"/>
              <a:t>Confluence</a:t>
            </a:r>
          </a:p>
          <a:p>
            <a:r>
              <a:rPr lang="en-US" sz="4000" dirty="0"/>
              <a:t>tributary</a:t>
            </a:r>
          </a:p>
        </p:txBody>
      </p:sp>
    </p:spTree>
    <p:extLst>
      <p:ext uri="{BB962C8B-B14F-4D97-AF65-F5344CB8AC3E}">
        <p14:creationId xmlns:p14="http://schemas.microsoft.com/office/powerpoint/2010/main" val="131415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251960" y="259081"/>
            <a:ext cx="4645623" cy="633437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0" y="2052161"/>
            <a:ext cx="4373880" cy="1264920"/>
          </a:xfrm>
          <a:prstGeom prst="wedgeEllipseCallout">
            <a:avLst>
              <a:gd name="adj1" fmla="val 117764"/>
              <a:gd name="adj2" fmla="val -74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up</a:t>
            </a:r>
            <a:r>
              <a:rPr lang="en-US" sz="5400" dirty="0"/>
              <a:t>hill</a:t>
            </a:r>
            <a:endParaRPr lang="en-US" sz="2000" dirty="0"/>
          </a:p>
        </p:txBody>
      </p:sp>
      <p:sp>
        <p:nvSpPr>
          <p:cNvPr id="9" name="Oval Callout 8"/>
          <p:cNvSpPr/>
          <p:nvPr/>
        </p:nvSpPr>
        <p:spPr>
          <a:xfrm>
            <a:off x="350520" y="5084921"/>
            <a:ext cx="3093720" cy="1264920"/>
          </a:xfrm>
          <a:prstGeom prst="wedgeEllipseCallout">
            <a:avLst>
              <a:gd name="adj1" fmla="val 146711"/>
              <a:gd name="adj2" fmla="val -170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down</a:t>
            </a:r>
            <a:r>
              <a:rPr lang="en-US" sz="4400" dirty="0"/>
              <a:t>hill</a:t>
            </a:r>
          </a:p>
        </p:txBody>
      </p:sp>
    </p:spTree>
    <p:extLst>
      <p:ext uri="{BB962C8B-B14F-4D97-AF65-F5344CB8AC3E}">
        <p14:creationId xmlns:p14="http://schemas.microsoft.com/office/powerpoint/2010/main" val="3899070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sz="40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070500" y="1752600"/>
            <a:ext cx="4053113" cy="42291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sz="4400" dirty="0"/>
              <a:t>Watershed – rain goes from </a:t>
            </a:r>
            <a:r>
              <a:rPr lang="en-US" sz="4400" dirty="0">
                <a:solidFill>
                  <a:srgbClr val="FF0000"/>
                </a:solidFill>
              </a:rPr>
              <a:t>up</a:t>
            </a:r>
            <a:r>
              <a:rPr lang="en-US" sz="4400" dirty="0"/>
              <a:t>stream to </a:t>
            </a:r>
            <a:r>
              <a:rPr lang="en-US" sz="4400" dirty="0">
                <a:solidFill>
                  <a:srgbClr val="FF0000"/>
                </a:solidFill>
              </a:rPr>
              <a:t>down</a:t>
            </a:r>
            <a:r>
              <a:rPr lang="en-US" sz="4400" dirty="0"/>
              <a:t>stream</a:t>
            </a:r>
          </a:p>
        </p:txBody>
      </p:sp>
      <p:pic>
        <p:nvPicPr>
          <p:cNvPr id="22532" name="Picture 5" descr="SanJacinto_Water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637347"/>
            <a:ext cx="6391141" cy="58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792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sz="40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070500" y="1752600"/>
            <a:ext cx="4053113" cy="42291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4400" dirty="0"/>
              <a:t>Watershed – LAND:  WHEN IT RAINS HERE, WATER GOES INTO THE RIVER/BAYOU</a:t>
            </a:r>
          </a:p>
        </p:txBody>
      </p:sp>
      <p:pic>
        <p:nvPicPr>
          <p:cNvPr id="22532" name="Picture 5" descr="SanJacinto_Water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637347"/>
            <a:ext cx="6391141" cy="58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03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sz="40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4" y="304800"/>
            <a:ext cx="10058400" cy="56769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solidFill>
                  <a:schemeClr val="accent5"/>
                </a:solidFill>
              </a:rPr>
              <a:t>Upstream</a:t>
            </a:r>
            <a:r>
              <a:rPr lang="en-US" sz="2800" dirty="0"/>
              <a:t> – where the water comes from (</a:t>
            </a:r>
            <a:r>
              <a:rPr lang="en-US" sz="2800" dirty="0">
                <a:solidFill>
                  <a:srgbClr val="FF0000"/>
                </a:solidFill>
              </a:rPr>
              <a:t>up</a:t>
            </a:r>
            <a:r>
              <a:rPr lang="en-US" sz="2800" dirty="0"/>
              <a:t>hill)</a:t>
            </a:r>
          </a:p>
          <a:p>
            <a:pPr eaLnBrk="1" hangingPunct="1"/>
            <a:r>
              <a:rPr lang="en-US" sz="2800" dirty="0">
                <a:solidFill>
                  <a:schemeClr val="accent5"/>
                </a:solidFill>
              </a:rPr>
              <a:t>Downstream</a:t>
            </a:r>
            <a:r>
              <a:rPr lang="en-US" sz="2800" dirty="0"/>
              <a:t> – where the water goes to (</a:t>
            </a:r>
            <a:r>
              <a:rPr lang="en-US" sz="2800" dirty="0">
                <a:solidFill>
                  <a:srgbClr val="FF0000"/>
                </a:solidFill>
              </a:rPr>
              <a:t>down</a:t>
            </a:r>
            <a:r>
              <a:rPr lang="en-US" sz="2800" dirty="0"/>
              <a:t>hill)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87DAC0-CC6D-496C-B2C2-F6A45677F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2" y="1848678"/>
            <a:ext cx="5502903" cy="50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sz="40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4" y="304800"/>
            <a:ext cx="10058400" cy="5676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Watershed boundary – change in elevation around the outside of a watershed</a:t>
            </a:r>
          </a:p>
        </p:txBody>
      </p:sp>
      <p:pic>
        <p:nvPicPr>
          <p:cNvPr id="4" name="Picture 5" descr="SanJacinto_Watershed">
            <a:extLst>
              <a:ext uri="{FF2B5EF4-FFF2-40B4-BE49-F238E27FC236}">
                <a16:creationId xmlns:a16="http://schemas.microsoft.com/office/drawing/2014/main" xmlns="" id="{C960FF96-023D-49E6-A24F-43326F280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72" y="1419631"/>
            <a:ext cx="5779019" cy="525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81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sz="40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4" y="304800"/>
            <a:ext cx="10058400" cy="56769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River </a:t>
            </a:r>
            <a:r>
              <a:rPr lang="en-US" sz="2800" dirty="0">
                <a:solidFill>
                  <a:srgbClr val="FF0000"/>
                </a:solidFill>
              </a:rPr>
              <a:t>source </a:t>
            </a:r>
            <a:r>
              <a:rPr lang="en-US" sz="2800" dirty="0"/>
              <a:t>– </a:t>
            </a:r>
            <a:r>
              <a:rPr lang="en-US" sz="2800" dirty="0">
                <a:solidFill>
                  <a:srgbClr val="FF0000"/>
                </a:solidFill>
              </a:rPr>
              <a:t>beginning</a:t>
            </a:r>
            <a:r>
              <a:rPr lang="en-US" sz="2800" dirty="0"/>
              <a:t> of a stream/river/bayou</a:t>
            </a:r>
          </a:p>
        </p:txBody>
      </p:sp>
      <p:pic>
        <p:nvPicPr>
          <p:cNvPr id="4" name="Picture 5" descr="SanJacinto_Watershed">
            <a:extLst>
              <a:ext uri="{FF2B5EF4-FFF2-40B4-BE49-F238E27FC236}">
                <a16:creationId xmlns:a16="http://schemas.microsoft.com/office/drawing/2014/main" xmlns="" id="{C960FF96-023D-49E6-A24F-43326F280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72" y="1152939"/>
            <a:ext cx="6072106" cy="552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7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sz="40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4" y="304800"/>
            <a:ext cx="10058400" cy="56769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River mouth – where stream/river/bayou goes into a bigger body of water</a:t>
            </a:r>
          </a:p>
        </p:txBody>
      </p:sp>
      <p:pic>
        <p:nvPicPr>
          <p:cNvPr id="4" name="Picture 5" descr="SanJacinto_Watershed">
            <a:extLst>
              <a:ext uri="{FF2B5EF4-FFF2-40B4-BE49-F238E27FC236}">
                <a16:creationId xmlns:a16="http://schemas.microsoft.com/office/drawing/2014/main" xmlns="" id="{3CB126BE-FB8C-4282-8132-6C81D70E3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58" y="1416605"/>
            <a:ext cx="5725044" cy="520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37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2078</TotalTime>
  <Words>252</Words>
  <Application>Microsoft Office PowerPoint</Application>
  <PresentationFormat>Widescreen</PresentationFormat>
  <Paragraphs>47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Tw Cen MT</vt:lpstr>
      <vt:lpstr>Droplet</vt:lpstr>
      <vt:lpstr>Welcome!  </vt:lpstr>
      <vt:lpstr>Watershed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Confluence of tributaries</vt:lpstr>
      <vt:lpstr>Confluence of tributaries</vt:lpstr>
      <vt:lpstr>PowerPoint Presentation</vt:lpstr>
      <vt:lpstr>PowerPoint Presentation</vt:lpstr>
      <vt:lpstr>Now let’s try this with maps! Paste labels to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the marker to label these</vt:lpstr>
    </vt:vector>
  </TitlesOfParts>
  <Company>HISD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Klein, Carolyn B</dc:creator>
  <cp:lastModifiedBy>CEC-7</cp:lastModifiedBy>
  <cp:revision>20</cp:revision>
  <dcterms:created xsi:type="dcterms:W3CDTF">2016-01-11T13:20:22Z</dcterms:created>
  <dcterms:modified xsi:type="dcterms:W3CDTF">2018-07-30T14:56:01Z</dcterms:modified>
</cp:coreProperties>
</file>